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Nobile" charset="0"/>
      <p:regular r:id="rId13"/>
    </p:embeddedFont>
    <p:embeddedFont>
      <p:font typeface="Calibri" pitchFamily="34" charset="0"/>
      <p:regular r:id="rId14"/>
      <p:bold r:id="rId15"/>
      <p:italic r:id="rId16"/>
      <p:boldItalic r:id="rId17"/>
    </p:embeddedFont>
    <p:embeddedFont>
      <p:font typeface="Alexandria" charset="-78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100" d="100"/>
          <a:sy n="100" d="100"/>
        </p:scale>
        <p:origin x="-186" y="-72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9FBE0D-ADE8-47AA-8E11-D24CA8B7778A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C58443-95A0-4CEC-886E-4551846077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750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Uncovering insights from 3,900 purchases to guide strategic business decisions through data-driven analysis of spending patterns, customer segments, and product preferences.</a:t>
            </a:r>
            <a:endParaRPr lang="en-US" sz="1750" dirty="0"/>
          </a:p>
        </p:txBody>
      </p:sp>
      <p:sp>
        <p:nvSpPr>
          <p:cNvPr id="5" name="Rectangle 4"/>
          <p:cNvSpPr/>
          <p:nvPr/>
        </p:nvSpPr>
        <p:spPr>
          <a:xfrm>
            <a:off x="12858750" y="7753350"/>
            <a:ext cx="1676400" cy="4173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0889" y="831413"/>
            <a:ext cx="6873359" cy="602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Strategic Recommendations</a:t>
            </a:r>
            <a:endParaRPr lang="en-US" sz="3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0889" y="1722715"/>
            <a:ext cx="963692" cy="141886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17224" y="1915358"/>
            <a:ext cx="2409230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Boost Subscriptions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7317224" y="2332196"/>
            <a:ext cx="6638687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Promote exclusive benefits to convert loyal non-subscribers into subscription members.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0889" y="3141583"/>
            <a:ext cx="963692" cy="141886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317224" y="3334226"/>
            <a:ext cx="3297198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Customer Loyalty Programs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7317224" y="3751064"/>
            <a:ext cx="6638687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Reward repeat buyers to accelerate their journey into the "Loyal" segment.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0889" y="4560451"/>
            <a:ext cx="963692" cy="141886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317224" y="4753094"/>
            <a:ext cx="2768322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Review Discount Policy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7317224" y="5169932"/>
            <a:ext cx="6638687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Balance promotional sales boosts with margin control for sustainable profitability.</a:t>
            </a:r>
            <a:endParaRPr lang="en-US" sz="15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60889" y="5979319"/>
            <a:ext cx="963692" cy="141886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317224" y="6171962"/>
            <a:ext cx="2409230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Targeted Marketing</a:t>
            </a:r>
            <a:endParaRPr lang="en-US" sz="1850" dirty="0"/>
          </a:p>
        </p:txBody>
      </p:sp>
      <p:sp>
        <p:nvSpPr>
          <p:cNvPr id="15" name="Text 8"/>
          <p:cNvSpPr/>
          <p:nvPr/>
        </p:nvSpPr>
        <p:spPr>
          <a:xfrm>
            <a:off x="7317224" y="6588800"/>
            <a:ext cx="6638687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Focus campaigns on high-revenue age groups, top-rated products, and express-shipping users.</a:t>
            </a:r>
            <a:endParaRPr lang="en-US" sz="1500" dirty="0"/>
          </a:p>
        </p:txBody>
      </p:sp>
      <p:sp>
        <p:nvSpPr>
          <p:cNvPr id="16" name="Rectangle 15"/>
          <p:cNvSpPr/>
          <p:nvPr/>
        </p:nvSpPr>
        <p:spPr>
          <a:xfrm>
            <a:off x="12858750" y="7753350"/>
            <a:ext cx="1676400" cy="4173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2813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390424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4422219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912638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Transactions analyzed across all categories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3390424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4422219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Features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4912638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Comprehensive customer and purchase attributes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3390424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4422219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4912638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Found only in Review Rating column</a:t>
            </a:r>
            <a:endParaRPr lang="en-US" sz="1750" dirty="0"/>
          </a:p>
        </p:txBody>
      </p:sp>
      <p:sp>
        <p:nvSpPr>
          <p:cNvPr id="13" name="Rectangle 12"/>
          <p:cNvSpPr/>
          <p:nvPr/>
        </p:nvSpPr>
        <p:spPr>
          <a:xfrm>
            <a:off x="12858750" y="7753350"/>
            <a:ext cx="1676400" cy="4173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182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Key Data Features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594015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Customer Demographics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52948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Age and Gender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397168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Location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413885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Subscription Status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0036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Purchase Details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93790" y="558474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Item and Category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026944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Purchase Amount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93790" y="646914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Season, Size, Color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25940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Shopping Behavior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4856321" y="317515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Discount Applied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4856321" y="361735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Previous Purchases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4856321" y="4059555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Frequency of Purchases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4856321" y="450175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Review Rating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4856321" y="494395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Shipping Type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96290"/>
            <a:ext cx="70963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5869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313742"/>
            <a:ext cx="6407944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4880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2978468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Imported CSV into PostgreSQL database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195869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313742"/>
            <a:ext cx="6408063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2488049"/>
            <a:ext cx="290464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Handle Missing Data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2978468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Imputed missing review ratings using median by category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373820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093250"/>
            <a:ext cx="6407944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4267557"/>
            <a:ext cx="34654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Column Standardization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4757976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Renamed columns to snake case for consistency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373820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4093250"/>
            <a:ext cx="6408063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4267557"/>
            <a:ext cx="28689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4757976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Created age_group and purchase_frequency_days columns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588061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93790" y="6235660"/>
            <a:ext cx="6407944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21" name="Text 19"/>
          <p:cNvSpPr/>
          <p:nvPr/>
        </p:nvSpPr>
        <p:spPr>
          <a:xfrm>
            <a:off x="793790" y="64099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Consistency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93790" y="6900386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Verified redundancy and dropped promo_code_used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7428548" y="588061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06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7428548" y="6235660"/>
            <a:ext cx="6408063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25" name="Text 23"/>
          <p:cNvSpPr/>
          <p:nvPr/>
        </p:nvSpPr>
        <p:spPr>
          <a:xfrm>
            <a:off x="7428548" y="6409968"/>
            <a:ext cx="28940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Power BI Integration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7428548" y="6900386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Connected database for dashboard creation</a:t>
            </a:r>
            <a:endParaRPr lang="en-US" sz="1750" dirty="0"/>
          </a:p>
        </p:txBody>
      </p:sp>
      <p:sp>
        <p:nvSpPr>
          <p:cNvPr id="27" name="Rectangle 26"/>
          <p:cNvSpPr/>
          <p:nvPr/>
        </p:nvSpPr>
        <p:spPr>
          <a:xfrm>
            <a:off x="12858750" y="7753350"/>
            <a:ext cx="1676400" cy="4173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79292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Revenue Analysis by Gender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0076"/>
            <a:ext cx="7604284" cy="425838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959096" y="2458998"/>
            <a:ext cx="48850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Male customers generated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$157,890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in total revenue, more than double the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$75,191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from female customers.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8959096" y="3751778"/>
            <a:ext cx="48850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significant gap suggests opportunities for targeted marketing to increase female customer engagement.</a:t>
            </a:r>
            <a:endParaRPr lang="en-US" sz="1750" dirty="0"/>
          </a:p>
        </p:txBody>
      </p:sp>
      <p:sp>
        <p:nvSpPr>
          <p:cNvPr id="6" name="Rectangle 5"/>
          <p:cNvSpPr/>
          <p:nvPr/>
        </p:nvSpPr>
        <p:spPr>
          <a:xfrm>
            <a:off x="12858750" y="7753350"/>
            <a:ext cx="1676400" cy="4173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70253"/>
            <a:ext cx="73599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Key Insights from Analysis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119193"/>
            <a:ext cx="3664744" cy="3128129"/>
          </a:xfrm>
          <a:prstGeom prst="roundRect">
            <a:avLst>
              <a:gd name="adj" fmla="val 3046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353628"/>
            <a:ext cx="319587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High-Spending Discount Users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198376"/>
            <a:ext cx="319587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17 customers used discounts but still spent above average purchase amount, showing price-conscious yet valuable buyers.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119193"/>
            <a:ext cx="3664863" cy="3128129"/>
          </a:xfrm>
          <a:prstGeom prst="roundRect">
            <a:avLst>
              <a:gd name="adj" fmla="val 3046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182" y="23536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Top-Rated Products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182" y="2844046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Gloves (3.86), Sandals (3.84), and Boots (3.82) received highest average review ratings from customers.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74137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708571"/>
            <a:ext cx="30097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Shipping Preferences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198989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Express shipping users spent $60.48 on average vs. $58.46 for Standard, indicating willingness to pay more.</a:t>
            </a:r>
            <a:endParaRPr lang="en-US" sz="1750" dirty="0"/>
          </a:p>
        </p:txBody>
      </p:sp>
      <p:sp>
        <p:nvSpPr>
          <p:cNvPr id="13" name="Rectangle 12"/>
          <p:cNvSpPr/>
          <p:nvPr/>
        </p:nvSpPr>
        <p:spPr>
          <a:xfrm>
            <a:off x="12858750" y="7753350"/>
            <a:ext cx="1676400" cy="4173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01898" y="558998"/>
            <a:ext cx="8141613" cy="633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Subscription Status Comparison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2797969" y="2916198"/>
            <a:ext cx="2494240" cy="506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50"/>
              </a:lnSpc>
              <a:buNone/>
            </a:pPr>
            <a:r>
              <a:rPr lang="en-US" sz="39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$59.49</a:t>
            </a:r>
            <a:endParaRPr lang="en-US" sz="39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4244" y="1648777"/>
            <a:ext cx="3041809" cy="304180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777728" y="4943951"/>
            <a:ext cx="2534841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Subscribers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901898" y="5382339"/>
            <a:ext cx="6286500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Average spend per purchase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9337953" y="2916198"/>
            <a:ext cx="2494240" cy="506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50"/>
              </a:lnSpc>
              <a:buNone/>
            </a:pPr>
            <a:r>
              <a:rPr lang="en-US" sz="39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$59.87</a:t>
            </a:r>
            <a:endParaRPr lang="en-US" sz="39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4228" y="1648777"/>
            <a:ext cx="3041809" cy="304180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317712" y="4943951"/>
            <a:ext cx="2534841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Non-Subscribers</a:t>
            </a:r>
            <a:endParaRPr lang="en-US" sz="1950" dirty="0"/>
          </a:p>
        </p:txBody>
      </p:sp>
      <p:sp>
        <p:nvSpPr>
          <p:cNvPr id="10" name="Text 6"/>
          <p:cNvSpPr/>
          <p:nvPr/>
        </p:nvSpPr>
        <p:spPr>
          <a:xfrm>
            <a:off x="7441883" y="5382339"/>
            <a:ext cx="6286619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Average spend per purchase</a:t>
            </a:r>
            <a:endParaRPr lang="en-US" sz="1550" dirty="0"/>
          </a:p>
        </p:txBody>
      </p:sp>
      <p:sp>
        <p:nvSpPr>
          <p:cNvPr id="11" name="Text 7"/>
          <p:cNvSpPr/>
          <p:nvPr/>
        </p:nvSpPr>
        <p:spPr>
          <a:xfrm>
            <a:off x="901898" y="6137553"/>
            <a:ext cx="2534841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Total Revenue</a:t>
            </a:r>
            <a:endParaRPr lang="en-US" sz="1950" dirty="0"/>
          </a:p>
        </p:txBody>
      </p:sp>
      <p:sp>
        <p:nvSpPr>
          <p:cNvPr id="12" name="Text 8"/>
          <p:cNvSpPr/>
          <p:nvPr/>
        </p:nvSpPr>
        <p:spPr>
          <a:xfrm>
            <a:off x="901898" y="6657142"/>
            <a:ext cx="6166009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Subscribers:</a:t>
            </a: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$62,645</a:t>
            </a:r>
            <a:endParaRPr lang="en-US" sz="1550" dirty="0"/>
          </a:p>
        </p:txBody>
      </p:sp>
      <p:sp>
        <p:nvSpPr>
          <p:cNvPr id="13" name="Text 9"/>
          <p:cNvSpPr/>
          <p:nvPr/>
        </p:nvSpPr>
        <p:spPr>
          <a:xfrm>
            <a:off x="901898" y="7163872"/>
            <a:ext cx="6166009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Non-Subscribers:</a:t>
            </a: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$170,436</a:t>
            </a:r>
            <a:endParaRPr lang="en-US" sz="1550" dirty="0"/>
          </a:p>
        </p:txBody>
      </p:sp>
      <p:sp>
        <p:nvSpPr>
          <p:cNvPr id="14" name="Text 10"/>
          <p:cNvSpPr/>
          <p:nvPr/>
        </p:nvSpPr>
        <p:spPr>
          <a:xfrm>
            <a:off x="7570113" y="6117193"/>
            <a:ext cx="6166009" cy="972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Despite similar average spend, non-subscribers generate significantly more total revenue, suggesting a larger customer base without subscriptions.</a:t>
            </a:r>
            <a:endParaRPr lang="en-US" sz="1550" dirty="0"/>
          </a:p>
        </p:txBody>
      </p:sp>
      <p:sp>
        <p:nvSpPr>
          <p:cNvPr id="15" name="Rectangle 14"/>
          <p:cNvSpPr/>
          <p:nvPr/>
        </p:nvSpPr>
        <p:spPr>
          <a:xfrm>
            <a:off x="12858750" y="7753350"/>
            <a:ext cx="1676400" cy="4173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67107" y="418862"/>
            <a:ext cx="4599861" cy="469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Customer Segmentation</a:t>
            </a:r>
            <a:endParaRPr lang="en-US" sz="2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7107" y="1188363"/>
            <a:ext cx="9496187" cy="513719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5033248" y="6356032"/>
            <a:ext cx="150138" cy="150138"/>
          </a:xfrm>
          <a:prstGeom prst="roundRect">
            <a:avLst>
              <a:gd name="adj" fmla="val 12181"/>
            </a:avLst>
          </a:prstGeom>
          <a:solidFill>
            <a:srgbClr val="081A44"/>
          </a:solidFill>
          <a:ln/>
        </p:spPr>
      </p:sp>
      <p:sp>
        <p:nvSpPr>
          <p:cNvPr id="5" name="Text 2"/>
          <p:cNvSpPr/>
          <p:nvPr/>
        </p:nvSpPr>
        <p:spPr>
          <a:xfrm>
            <a:off x="5244346" y="6356032"/>
            <a:ext cx="386477" cy="150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Loyal</a:t>
            </a:r>
            <a:endParaRPr lang="en-US" sz="1150" dirty="0"/>
          </a:p>
        </p:txBody>
      </p:sp>
      <p:sp>
        <p:nvSpPr>
          <p:cNvPr id="6" name="Shape 3"/>
          <p:cNvSpPr/>
          <p:nvPr/>
        </p:nvSpPr>
        <p:spPr>
          <a:xfrm>
            <a:off x="6852880" y="6356032"/>
            <a:ext cx="150138" cy="150138"/>
          </a:xfrm>
          <a:prstGeom prst="roundRect">
            <a:avLst>
              <a:gd name="adj" fmla="val 12181"/>
            </a:avLst>
          </a:prstGeom>
          <a:solidFill>
            <a:srgbClr val="1645B4"/>
          </a:solidFill>
          <a:ln/>
        </p:spPr>
      </p:sp>
      <p:sp>
        <p:nvSpPr>
          <p:cNvPr id="7" name="Text 4"/>
          <p:cNvSpPr/>
          <p:nvPr/>
        </p:nvSpPr>
        <p:spPr>
          <a:xfrm>
            <a:off x="7063978" y="6356032"/>
            <a:ext cx="713423" cy="150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Returning</a:t>
            </a:r>
            <a:endParaRPr lang="en-US" sz="1150" dirty="0"/>
          </a:p>
        </p:txBody>
      </p:sp>
      <p:sp>
        <p:nvSpPr>
          <p:cNvPr id="8" name="Shape 5"/>
          <p:cNvSpPr/>
          <p:nvPr/>
        </p:nvSpPr>
        <p:spPr>
          <a:xfrm>
            <a:off x="8999458" y="6356032"/>
            <a:ext cx="150138" cy="150138"/>
          </a:xfrm>
          <a:prstGeom prst="roundRect">
            <a:avLst>
              <a:gd name="adj" fmla="val 12181"/>
            </a:avLst>
          </a:prstGeom>
          <a:solidFill>
            <a:srgbClr val="5D87EB"/>
          </a:solidFill>
          <a:ln/>
        </p:spPr>
      </p:sp>
      <p:sp>
        <p:nvSpPr>
          <p:cNvPr id="9" name="Text 6"/>
          <p:cNvSpPr/>
          <p:nvPr/>
        </p:nvSpPr>
        <p:spPr>
          <a:xfrm>
            <a:off x="9210556" y="6356032"/>
            <a:ext cx="321231" cy="150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New</a:t>
            </a:r>
            <a:endParaRPr lang="en-US" sz="1150" dirty="0"/>
          </a:p>
        </p:txBody>
      </p:sp>
      <p:sp>
        <p:nvSpPr>
          <p:cNvPr id="10" name="Shape 7"/>
          <p:cNvSpPr/>
          <p:nvPr/>
        </p:nvSpPr>
        <p:spPr>
          <a:xfrm>
            <a:off x="2567107" y="6675001"/>
            <a:ext cx="3065264" cy="1135618"/>
          </a:xfrm>
          <a:prstGeom prst="roundRect">
            <a:avLst>
              <a:gd name="adj" fmla="val 5553"/>
            </a:avLst>
          </a:prstGeom>
          <a:solidFill>
            <a:srgbClr val="F9F9FF"/>
          </a:solidFill>
          <a:ln w="15240">
            <a:solidFill>
              <a:srgbClr val="B8C3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2732484" y="6840379"/>
            <a:ext cx="1876663" cy="234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Loyal Customers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2732484" y="7164943"/>
            <a:ext cx="2734508" cy="480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80% of customer base with multiple purchases</a:t>
            </a:r>
            <a:endParaRPr lang="en-US" sz="1150" dirty="0"/>
          </a:p>
        </p:txBody>
      </p:sp>
      <p:sp>
        <p:nvSpPr>
          <p:cNvPr id="13" name="Shape 10"/>
          <p:cNvSpPr/>
          <p:nvPr/>
        </p:nvSpPr>
        <p:spPr>
          <a:xfrm>
            <a:off x="5782508" y="6675001"/>
            <a:ext cx="3065264" cy="1135618"/>
          </a:xfrm>
          <a:prstGeom prst="roundRect">
            <a:avLst>
              <a:gd name="adj" fmla="val 5553"/>
            </a:avLst>
          </a:prstGeom>
          <a:solidFill>
            <a:srgbClr val="F9F9FF"/>
          </a:solidFill>
          <a:ln w="15240">
            <a:solidFill>
              <a:srgbClr val="B8C3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5947886" y="6840379"/>
            <a:ext cx="1876663" cy="234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Returning Buyers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5947886" y="7164943"/>
            <a:ext cx="2734508" cy="480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18% showing repeat purchase behavior</a:t>
            </a:r>
            <a:endParaRPr lang="en-US" sz="1150" dirty="0"/>
          </a:p>
        </p:txBody>
      </p:sp>
      <p:sp>
        <p:nvSpPr>
          <p:cNvPr id="16" name="Shape 13"/>
          <p:cNvSpPr/>
          <p:nvPr/>
        </p:nvSpPr>
        <p:spPr>
          <a:xfrm>
            <a:off x="8997910" y="6675001"/>
            <a:ext cx="3065383" cy="1135618"/>
          </a:xfrm>
          <a:prstGeom prst="roundRect">
            <a:avLst>
              <a:gd name="adj" fmla="val 5553"/>
            </a:avLst>
          </a:prstGeom>
          <a:solidFill>
            <a:srgbClr val="F9F9FF"/>
          </a:solidFill>
          <a:ln w="15240">
            <a:solidFill>
              <a:srgbClr val="B8C3D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163288" y="6840379"/>
            <a:ext cx="1876663" cy="234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New Customers</a:t>
            </a:r>
            <a:endParaRPr lang="en-US" sz="1450" dirty="0"/>
          </a:p>
        </p:txBody>
      </p:sp>
      <p:sp>
        <p:nvSpPr>
          <p:cNvPr id="18" name="Text 15"/>
          <p:cNvSpPr/>
          <p:nvPr/>
        </p:nvSpPr>
        <p:spPr>
          <a:xfrm>
            <a:off x="9163288" y="7164943"/>
            <a:ext cx="2734628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2% representing growth opportunity</a:t>
            </a:r>
            <a:endParaRPr lang="en-US" sz="1150" dirty="0"/>
          </a:p>
        </p:txBody>
      </p:sp>
      <p:sp>
        <p:nvSpPr>
          <p:cNvPr id="19" name="Rectangle 18"/>
          <p:cNvSpPr/>
          <p:nvPr/>
        </p:nvSpPr>
        <p:spPr>
          <a:xfrm>
            <a:off x="12858750" y="7753350"/>
            <a:ext cx="1676400" cy="4173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4591" y="1125498"/>
            <a:ext cx="7607618" cy="1371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Product Performance Insights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254591" y="3045976"/>
            <a:ext cx="3536037" cy="686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Discount-Dependent Products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6254591" y="3951446"/>
            <a:ext cx="3536037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Font typeface="+mj-lt"/>
              <a:buAutoNum type="arabicPeriod"/>
            </a:pPr>
            <a:r>
              <a:rPr lang="en-US" sz="17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Hat</a:t>
            </a: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– 50% discount rate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254591" y="4379476"/>
            <a:ext cx="3536037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Font typeface="+mj-lt"/>
              <a:buAutoNum type="arabicPeriod" startAt="2"/>
            </a:pPr>
            <a:r>
              <a:rPr lang="en-US" sz="17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Sneakers</a:t>
            </a: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– 49.66%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254591" y="4807506"/>
            <a:ext cx="3536037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Font typeface="+mj-lt"/>
              <a:buAutoNum type="arabicPeriod" startAt="3"/>
            </a:pPr>
            <a:r>
              <a:rPr lang="en-US" sz="17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Coat</a:t>
            </a: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– 49.07%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6254591" y="5235535"/>
            <a:ext cx="3536037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Font typeface="+mj-lt"/>
              <a:buAutoNum type="arabicPeriod" startAt="4"/>
            </a:pPr>
            <a:r>
              <a:rPr lang="en-US" sz="17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Sweater</a:t>
            </a: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– 48.17%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6254591" y="5663565"/>
            <a:ext cx="3536037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Font typeface="+mj-lt"/>
              <a:buAutoNum type="arabicPeriod" startAt="5"/>
            </a:pPr>
            <a:r>
              <a:rPr lang="en-US" sz="17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Pants</a:t>
            </a: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– 47.37%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10333792" y="3045976"/>
            <a:ext cx="3503414" cy="343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Top Products by Category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333792" y="3608427"/>
            <a:ext cx="3536037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Accessories:</a:t>
            </a: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Jewelry (171 orders)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10333792" y="4157186"/>
            <a:ext cx="3536037" cy="702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Clothing:</a:t>
            </a: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Blouse &amp; Pants (171 orders each)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10333792" y="5057180"/>
            <a:ext cx="3536037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Footwear:</a:t>
            </a: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Sandals (160 orders)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10333792" y="5605939"/>
            <a:ext cx="3536037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Outerwear:</a:t>
            </a: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Jacket (163 orders)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6254591" y="6401633"/>
            <a:ext cx="7607618" cy="702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958 repeat buyers (&gt;5 purchases) have subscriptions, while 2,518 don't, indicating untapped subscription potential among loyal customers.</a:t>
            </a:r>
            <a:endParaRPr lang="en-US" sz="1700" dirty="0"/>
          </a:p>
        </p:txBody>
      </p:sp>
      <p:sp>
        <p:nvSpPr>
          <p:cNvPr id="16" name="Rectangle 15"/>
          <p:cNvSpPr/>
          <p:nvPr/>
        </p:nvSpPr>
        <p:spPr>
          <a:xfrm>
            <a:off x="12858750" y="7753350"/>
            <a:ext cx="1676400" cy="4173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490</Words>
  <Application>Microsoft Office PowerPoint</Application>
  <PresentationFormat>Custom</PresentationFormat>
  <Paragraphs>109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Nobile</vt:lpstr>
      <vt:lpstr>Calibri</vt:lpstr>
      <vt:lpstr>Alexandria</vt:lpstr>
      <vt:lpstr>Alexandria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prajin</cp:lastModifiedBy>
  <cp:revision>2</cp:revision>
  <dcterms:created xsi:type="dcterms:W3CDTF">2026-01-17T18:04:02Z</dcterms:created>
  <dcterms:modified xsi:type="dcterms:W3CDTF">2026-01-17T18:13:26Z</dcterms:modified>
</cp:coreProperties>
</file>